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9.jpg" ContentType="image/jpeg"/>
  <Override PartName="/ppt/media/image160.jpg" ContentType="image/jpeg"/>
  <Override PartName="/ppt/media/image161.jpg" ContentType="image/jpeg"/>
  <Override PartName="/ppt/notesSlides/notesSlide5.xml" ContentType="application/vnd.openxmlformats-officedocument.presentationml.notesSlide+xml"/>
  <Override PartName="/ppt/media/image162.jpg" ContentType="image/jpeg"/>
  <Override PartName="/ppt/media/image163.jpg" ContentType="image/jpeg"/>
  <Override PartName="/ppt/media/image164.jpg" ContentType="image/jpeg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2" r:id="rId6"/>
    <p:sldId id="286" r:id="rId7"/>
    <p:sldId id="288" r:id="rId8"/>
    <p:sldId id="258" r:id="rId9"/>
    <p:sldId id="294" r:id="rId10"/>
    <p:sldId id="280" r:id="rId11"/>
    <p:sldId id="287" r:id="rId12"/>
    <p:sldId id="267" r:id="rId13"/>
    <p:sldId id="282" r:id="rId14"/>
    <p:sldId id="296" r:id="rId15"/>
    <p:sldId id="29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00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3748A-CD22-437B-9054-0F1949E8D0D4}" v="2" dt="2024-11-04T19:44:42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Cakalic" userId="789bfe0e5809108c" providerId="LiveId" clId="{2313748A-CD22-437B-9054-0F1949E8D0D4}"/>
    <pc:docChg chg="addSld delSld modSld">
      <pc:chgData name="Luke Cakalic" userId="789bfe0e5809108c" providerId="LiveId" clId="{2313748A-CD22-437B-9054-0F1949E8D0D4}" dt="2024-11-04T19:44:42.822" v="3"/>
      <pc:docMkLst>
        <pc:docMk/>
      </pc:docMkLst>
      <pc:sldChg chg="add del">
        <pc:chgData name="Luke Cakalic" userId="789bfe0e5809108c" providerId="LiveId" clId="{2313748A-CD22-437B-9054-0F1949E8D0D4}" dt="2024-11-04T19:44:42.822" v="3"/>
        <pc:sldMkLst>
          <pc:docMk/>
          <pc:sldMk cId="806555346" sldId="298"/>
        </pc:sldMkLst>
      </pc:sldChg>
      <pc:sldChg chg="new del">
        <pc:chgData name="Luke Cakalic" userId="789bfe0e5809108c" providerId="LiveId" clId="{2313748A-CD22-437B-9054-0F1949E8D0D4}" dt="2024-11-04T19:44:37.703" v="1" actId="2696"/>
        <pc:sldMkLst>
          <pc:docMk/>
          <pc:sldMk cId="2029053430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70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4.jpg"/><Relationship Id="rId4" Type="http://schemas.openxmlformats.org/officeDocument/2006/relationships/image" Target="../media/image16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ddybreen@roiglobaltech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1" Type="http://schemas.openxmlformats.org/officeDocument/2006/relationships/image" Target="../media/image50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63" Type="http://schemas.openxmlformats.org/officeDocument/2006/relationships/image" Target="../media/image92.png"/><Relationship Id="rId68" Type="http://schemas.openxmlformats.org/officeDocument/2006/relationships/image" Target="../media/image97.png"/><Relationship Id="rId84" Type="http://schemas.openxmlformats.org/officeDocument/2006/relationships/image" Target="../media/image113.png"/><Relationship Id="rId89" Type="http://schemas.openxmlformats.org/officeDocument/2006/relationships/image" Target="../media/image118.png"/><Relationship Id="rId112" Type="http://schemas.openxmlformats.org/officeDocument/2006/relationships/image" Target="../media/image141.png"/><Relationship Id="rId16" Type="http://schemas.openxmlformats.org/officeDocument/2006/relationships/image" Target="../media/image45.png"/><Relationship Id="rId107" Type="http://schemas.openxmlformats.org/officeDocument/2006/relationships/image" Target="../media/image136.png"/><Relationship Id="rId11" Type="http://schemas.openxmlformats.org/officeDocument/2006/relationships/image" Target="../media/image40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74" Type="http://schemas.openxmlformats.org/officeDocument/2006/relationships/image" Target="../media/image103.png"/><Relationship Id="rId79" Type="http://schemas.openxmlformats.org/officeDocument/2006/relationships/image" Target="../media/image108.png"/><Relationship Id="rId102" Type="http://schemas.openxmlformats.org/officeDocument/2006/relationships/image" Target="../media/image131.png"/><Relationship Id="rId123" Type="http://schemas.openxmlformats.org/officeDocument/2006/relationships/image" Target="../media/image152.png"/><Relationship Id="rId128" Type="http://schemas.openxmlformats.org/officeDocument/2006/relationships/image" Target="../media/image157.png"/><Relationship Id="rId5" Type="http://schemas.openxmlformats.org/officeDocument/2006/relationships/image" Target="../media/image34.png"/><Relationship Id="rId90" Type="http://schemas.openxmlformats.org/officeDocument/2006/relationships/image" Target="../media/image119.png"/><Relationship Id="rId95" Type="http://schemas.openxmlformats.org/officeDocument/2006/relationships/image" Target="../media/image124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64" Type="http://schemas.openxmlformats.org/officeDocument/2006/relationships/image" Target="../media/image93.png"/><Relationship Id="rId69" Type="http://schemas.openxmlformats.org/officeDocument/2006/relationships/image" Target="../media/image98.png"/><Relationship Id="rId113" Type="http://schemas.openxmlformats.org/officeDocument/2006/relationships/image" Target="../media/image142.png"/><Relationship Id="rId118" Type="http://schemas.openxmlformats.org/officeDocument/2006/relationships/image" Target="../media/image147.png"/><Relationship Id="rId80" Type="http://schemas.openxmlformats.org/officeDocument/2006/relationships/image" Target="../media/image109.png"/><Relationship Id="rId85" Type="http://schemas.openxmlformats.org/officeDocument/2006/relationships/image" Target="../media/image11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59" Type="http://schemas.openxmlformats.org/officeDocument/2006/relationships/image" Target="../media/image88.png"/><Relationship Id="rId103" Type="http://schemas.openxmlformats.org/officeDocument/2006/relationships/image" Target="../media/image132.png"/><Relationship Id="rId108" Type="http://schemas.openxmlformats.org/officeDocument/2006/relationships/image" Target="../media/image137.png"/><Relationship Id="rId124" Type="http://schemas.openxmlformats.org/officeDocument/2006/relationships/image" Target="../media/image153.png"/><Relationship Id="rId129" Type="http://schemas.openxmlformats.org/officeDocument/2006/relationships/image" Target="../media/image158.jpeg"/><Relationship Id="rId54" Type="http://schemas.openxmlformats.org/officeDocument/2006/relationships/image" Target="../media/image83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91" Type="http://schemas.openxmlformats.org/officeDocument/2006/relationships/image" Target="../media/image120.png"/><Relationship Id="rId96" Type="http://schemas.openxmlformats.org/officeDocument/2006/relationships/image" Target="../media/image1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49" Type="http://schemas.openxmlformats.org/officeDocument/2006/relationships/image" Target="../media/image78.png"/><Relationship Id="rId114" Type="http://schemas.openxmlformats.org/officeDocument/2006/relationships/image" Target="../media/image143.png"/><Relationship Id="rId119" Type="http://schemas.openxmlformats.org/officeDocument/2006/relationships/image" Target="../media/image148.png"/><Relationship Id="rId44" Type="http://schemas.openxmlformats.org/officeDocument/2006/relationships/image" Target="../media/image73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81" Type="http://schemas.openxmlformats.org/officeDocument/2006/relationships/image" Target="../media/image110.png"/><Relationship Id="rId86" Type="http://schemas.openxmlformats.org/officeDocument/2006/relationships/image" Target="../media/image115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8.png"/><Relationship Id="rId109" Type="http://schemas.openxmlformats.org/officeDocument/2006/relationships/image" Target="../media/image138.png"/><Relationship Id="rId34" Type="http://schemas.openxmlformats.org/officeDocument/2006/relationships/image" Target="../media/image63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6" Type="http://schemas.openxmlformats.org/officeDocument/2006/relationships/image" Target="../media/image105.png"/><Relationship Id="rId97" Type="http://schemas.openxmlformats.org/officeDocument/2006/relationships/image" Target="../media/image126.png"/><Relationship Id="rId104" Type="http://schemas.openxmlformats.org/officeDocument/2006/relationships/image" Target="../media/image133.png"/><Relationship Id="rId120" Type="http://schemas.openxmlformats.org/officeDocument/2006/relationships/image" Target="../media/image149.png"/><Relationship Id="rId125" Type="http://schemas.openxmlformats.org/officeDocument/2006/relationships/image" Target="../media/image154.png"/><Relationship Id="rId7" Type="http://schemas.openxmlformats.org/officeDocument/2006/relationships/image" Target="../media/image36.png"/><Relationship Id="rId71" Type="http://schemas.openxmlformats.org/officeDocument/2006/relationships/image" Target="../media/image100.png"/><Relationship Id="rId92" Type="http://schemas.openxmlformats.org/officeDocument/2006/relationships/image" Target="../media/image121.png"/><Relationship Id="rId2" Type="http://schemas.openxmlformats.org/officeDocument/2006/relationships/image" Target="../media/image31.jpg"/><Relationship Id="rId29" Type="http://schemas.openxmlformats.org/officeDocument/2006/relationships/image" Target="../media/image58.png"/><Relationship Id="rId24" Type="http://schemas.openxmlformats.org/officeDocument/2006/relationships/image" Target="../media/image53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66" Type="http://schemas.openxmlformats.org/officeDocument/2006/relationships/image" Target="../media/image95.png"/><Relationship Id="rId87" Type="http://schemas.openxmlformats.org/officeDocument/2006/relationships/image" Target="../media/image116.png"/><Relationship Id="rId110" Type="http://schemas.openxmlformats.org/officeDocument/2006/relationships/image" Target="../media/image139.png"/><Relationship Id="rId115" Type="http://schemas.openxmlformats.org/officeDocument/2006/relationships/image" Target="../media/image144.png"/><Relationship Id="rId61" Type="http://schemas.openxmlformats.org/officeDocument/2006/relationships/image" Target="../media/image90.png"/><Relationship Id="rId82" Type="http://schemas.openxmlformats.org/officeDocument/2006/relationships/image" Target="../media/image111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56" Type="http://schemas.openxmlformats.org/officeDocument/2006/relationships/image" Target="../media/image85.png"/><Relationship Id="rId77" Type="http://schemas.openxmlformats.org/officeDocument/2006/relationships/image" Target="../media/image106.png"/><Relationship Id="rId100" Type="http://schemas.openxmlformats.org/officeDocument/2006/relationships/image" Target="../media/image129.png"/><Relationship Id="rId105" Type="http://schemas.openxmlformats.org/officeDocument/2006/relationships/image" Target="../media/image134.png"/><Relationship Id="rId126" Type="http://schemas.openxmlformats.org/officeDocument/2006/relationships/image" Target="../media/image155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72" Type="http://schemas.openxmlformats.org/officeDocument/2006/relationships/image" Target="../media/image101.png"/><Relationship Id="rId93" Type="http://schemas.openxmlformats.org/officeDocument/2006/relationships/image" Target="../media/image122.png"/><Relationship Id="rId98" Type="http://schemas.openxmlformats.org/officeDocument/2006/relationships/image" Target="../media/image127.png"/><Relationship Id="rId121" Type="http://schemas.openxmlformats.org/officeDocument/2006/relationships/image" Target="../media/image150.png"/><Relationship Id="rId3" Type="http://schemas.openxmlformats.org/officeDocument/2006/relationships/image" Target="../media/image32.png"/><Relationship Id="rId25" Type="http://schemas.openxmlformats.org/officeDocument/2006/relationships/image" Target="../media/image54.png"/><Relationship Id="rId46" Type="http://schemas.openxmlformats.org/officeDocument/2006/relationships/image" Target="../media/image75.png"/><Relationship Id="rId67" Type="http://schemas.openxmlformats.org/officeDocument/2006/relationships/image" Target="../media/image96.png"/><Relationship Id="rId116" Type="http://schemas.openxmlformats.org/officeDocument/2006/relationships/image" Target="../media/image145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62" Type="http://schemas.openxmlformats.org/officeDocument/2006/relationships/image" Target="../media/image91.png"/><Relationship Id="rId83" Type="http://schemas.openxmlformats.org/officeDocument/2006/relationships/image" Target="../media/image112.png"/><Relationship Id="rId88" Type="http://schemas.openxmlformats.org/officeDocument/2006/relationships/image" Target="../media/image117.png"/><Relationship Id="rId111" Type="http://schemas.openxmlformats.org/officeDocument/2006/relationships/image" Target="../media/image140.png"/><Relationship Id="rId15" Type="http://schemas.openxmlformats.org/officeDocument/2006/relationships/image" Target="../media/image44.png"/><Relationship Id="rId36" Type="http://schemas.openxmlformats.org/officeDocument/2006/relationships/image" Target="../media/image65.png"/><Relationship Id="rId57" Type="http://schemas.openxmlformats.org/officeDocument/2006/relationships/image" Target="../media/image86.png"/><Relationship Id="rId106" Type="http://schemas.openxmlformats.org/officeDocument/2006/relationships/image" Target="../media/image135.png"/><Relationship Id="rId127" Type="http://schemas.openxmlformats.org/officeDocument/2006/relationships/image" Target="../media/image15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52" Type="http://schemas.openxmlformats.org/officeDocument/2006/relationships/image" Target="../media/image81.png"/><Relationship Id="rId73" Type="http://schemas.openxmlformats.org/officeDocument/2006/relationships/image" Target="../media/image102.png"/><Relationship Id="rId78" Type="http://schemas.openxmlformats.org/officeDocument/2006/relationships/image" Target="../media/image107.png"/><Relationship Id="rId94" Type="http://schemas.openxmlformats.org/officeDocument/2006/relationships/image" Target="../media/image123.png"/><Relationship Id="rId99" Type="http://schemas.openxmlformats.org/officeDocument/2006/relationships/image" Target="../media/image128.png"/><Relationship Id="rId101" Type="http://schemas.openxmlformats.org/officeDocument/2006/relationships/image" Target="../media/image130.png"/><Relationship Id="rId122" Type="http://schemas.openxmlformats.org/officeDocument/2006/relationships/image" Target="../media/image151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26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293" y="5856277"/>
            <a:ext cx="6071347" cy="660725"/>
          </a:xfrm>
        </p:spPr>
        <p:txBody>
          <a:bodyPr anchor="ctr"/>
          <a:lstStyle/>
          <a:p>
            <a:r>
              <a:rPr lang="en-US" sz="3200" dirty="0"/>
              <a:t>GHG EMISSIONS FUEL</a:t>
            </a:r>
            <a:br>
              <a:rPr lang="en-US" sz="3200" dirty="0"/>
            </a:br>
            <a:br>
              <a:rPr lang="en-US" sz="1600" b="1" dirty="0"/>
            </a:b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BAC3B1-22C5-F186-864E-28A5F7E1B4A0}"/>
              </a:ext>
            </a:extLst>
          </p:cNvPr>
          <p:cNvSpPr txBox="1">
            <a:spLocks/>
          </p:cNvSpPr>
          <p:nvPr/>
        </p:nvSpPr>
        <p:spPr>
          <a:xfrm>
            <a:off x="705971" y="4802521"/>
            <a:ext cx="6071347" cy="18326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CB525-DF02-46CD-D4D2-169CB877A461}"/>
              </a:ext>
            </a:extLst>
          </p:cNvPr>
          <p:cNvSpPr txBox="1"/>
          <p:nvPr/>
        </p:nvSpPr>
        <p:spPr>
          <a:xfrm>
            <a:off x="705971" y="4827848"/>
            <a:ext cx="613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Harvesting the Power of Artificial Intelligence for a Sustainable Future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CCE22D-46BA-8035-E9A2-665320A3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18" y="4660448"/>
            <a:ext cx="4570757" cy="149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100+ Carbon Emissions Truck Stock Illustrations, Royalty-Free Vector  Graphics &amp; Clip Art - iStock">
            <a:extLst>
              <a:ext uri="{FF2B5EF4-FFF2-40B4-BE49-F238E27FC236}">
                <a16:creationId xmlns:a16="http://schemas.microsoft.com/office/drawing/2014/main" id="{5E549C92-6CE8-9FB0-B5E7-91AAAC01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87" y="943093"/>
            <a:ext cx="484862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A51FE-7752-8B5F-EE33-843A848160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5971" y="467498"/>
            <a:ext cx="1832645" cy="18326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94311-59FA-3758-E712-C8F5119783B7}"/>
              </a:ext>
            </a:extLst>
          </p:cNvPr>
          <p:cNvSpPr txBox="1"/>
          <p:nvPr/>
        </p:nvSpPr>
        <p:spPr>
          <a:xfrm>
            <a:off x="3138986" y="5359121"/>
            <a:ext cx="82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Say hello to a more efficient future with Fuel Regenerator and wave goodbye to wasted energy.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BC736-E3BB-30FA-EFA4-450994E73E47}"/>
              </a:ext>
            </a:extLst>
          </p:cNvPr>
          <p:cNvSpPr txBox="1"/>
          <p:nvPr/>
        </p:nvSpPr>
        <p:spPr>
          <a:xfrm>
            <a:off x="1621330" y="852548"/>
            <a:ext cx="61011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Fuel Regenerator, also known as the 'Onboard Mini Refinery', is a revolutionary technology that uses a facilitator made of Heterogeneous Metallic Alloy Composition (HMAC). It cracks aromatic hydrocarbon molecules, resulting in better fuel quality, up to 25% fuel savings, reduced carbon footprint and lowered emissions.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77E68-428E-516A-F20D-519A661F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6" y="3213440"/>
            <a:ext cx="6101122" cy="1660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D6B1E-97E6-55AA-A2F5-862F3EEA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7560" y="4619810"/>
            <a:ext cx="1736540" cy="17365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CF660-89FC-2F3A-96D7-537E4D9AE8D9}"/>
              </a:ext>
            </a:extLst>
          </p:cNvPr>
          <p:cNvSpPr txBox="1"/>
          <p:nvPr/>
        </p:nvSpPr>
        <p:spPr>
          <a:xfrm>
            <a:off x="4344040" y="5797523"/>
            <a:ext cx="3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Installation examples</a:t>
            </a:r>
          </a:p>
        </p:txBody>
      </p:sp>
      <p:pic>
        <p:nvPicPr>
          <p:cNvPr id="5" name="Picture 4" descr="A close-up of a dirty engine&#10;&#10;Description automatically generated">
            <a:extLst>
              <a:ext uri="{FF2B5EF4-FFF2-40B4-BE49-F238E27FC236}">
                <a16:creationId xmlns:a16="http://schemas.microsoft.com/office/drawing/2014/main" id="{085F7966-841A-E71D-5DEB-CE7B50D3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10" y="258654"/>
            <a:ext cx="430731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lose-up of a tool&#10;&#10;Description automatically generated">
            <a:extLst>
              <a:ext uri="{FF2B5EF4-FFF2-40B4-BE49-F238E27FC236}">
                <a16:creationId xmlns:a16="http://schemas.microsoft.com/office/drawing/2014/main" id="{D10B429B-15A6-6B99-D66C-B453DE35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58654"/>
            <a:ext cx="4210050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close-up of a machine&#10;&#10;Description automatically generated">
            <a:extLst>
              <a:ext uri="{FF2B5EF4-FFF2-40B4-BE49-F238E27FC236}">
                <a16:creationId xmlns:a16="http://schemas.microsoft.com/office/drawing/2014/main" id="{C7D33D0D-87FD-BD17-7970-A762A5AA7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6" y="1133474"/>
            <a:ext cx="4981574" cy="445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E2EFD-B8D2-96B8-13CA-456FDCEB15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9568" y="4775493"/>
            <a:ext cx="1622132" cy="162213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56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CF660-89FC-2F3A-96D7-537E4D9AE8D9}"/>
              </a:ext>
            </a:extLst>
          </p:cNvPr>
          <p:cNvSpPr txBox="1"/>
          <p:nvPr/>
        </p:nvSpPr>
        <p:spPr>
          <a:xfrm>
            <a:off x="4344040" y="5780812"/>
            <a:ext cx="3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Installation Examples</a:t>
            </a:r>
          </a:p>
        </p:txBody>
      </p:sp>
      <p:pic>
        <p:nvPicPr>
          <p:cNvPr id="4" name="Picture 3" descr="Close-up of a blue machine&#10;&#10;Description automatically generated">
            <a:extLst>
              <a:ext uri="{FF2B5EF4-FFF2-40B4-BE49-F238E27FC236}">
                <a16:creationId xmlns:a16="http://schemas.microsoft.com/office/drawing/2014/main" id="{9943D654-9A09-BE02-E028-1E6FAD23F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15523"/>
            <a:ext cx="5002005" cy="401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close up of a machine&#10;&#10;Description automatically generated">
            <a:extLst>
              <a:ext uri="{FF2B5EF4-FFF2-40B4-BE49-F238E27FC236}">
                <a16:creationId xmlns:a16="http://schemas.microsoft.com/office/drawing/2014/main" id="{66207D5D-2E98-1BBF-3D57-24F7293F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45" y="529798"/>
            <a:ext cx="5002005" cy="375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-up of a dirty engine&#10;&#10;Description automatically generated">
            <a:extLst>
              <a:ext uri="{FF2B5EF4-FFF2-40B4-BE49-F238E27FC236}">
                <a16:creationId xmlns:a16="http://schemas.microsoft.com/office/drawing/2014/main" id="{1B71414F-E5A8-0C87-5D9B-D9D9A570B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97" y="1326372"/>
            <a:ext cx="5158203" cy="437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DE390-7218-F4BA-38FB-C5A65B9CF8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8650" y="4830658"/>
            <a:ext cx="1600200" cy="16002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199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508" y="1966519"/>
            <a:ext cx="4179570" cy="952122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22E2B-6AA9-01A0-99B3-C726FFCFF8F2}"/>
              </a:ext>
            </a:extLst>
          </p:cNvPr>
          <p:cNvSpPr txBox="1">
            <a:spLocks/>
          </p:cNvSpPr>
          <p:nvPr/>
        </p:nvSpPr>
        <p:spPr>
          <a:xfrm>
            <a:off x="6835508" y="3362325"/>
            <a:ext cx="4179570" cy="1757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 available upon request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AFA4AB-FE61-642C-5D8F-675EA87E79C3}"/>
              </a:ext>
            </a:extLst>
          </p:cNvPr>
          <p:cNvGrpSpPr/>
          <p:nvPr/>
        </p:nvGrpSpPr>
        <p:grpSpPr>
          <a:xfrm>
            <a:off x="1000125" y="855850"/>
            <a:ext cx="3600450" cy="5012950"/>
            <a:chOff x="857250" y="808225"/>
            <a:chExt cx="3600450" cy="50129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7B85EB-9637-9E6B-14B6-883545A57841}"/>
                </a:ext>
              </a:extLst>
            </p:cNvPr>
            <p:cNvSpPr txBox="1"/>
            <p:nvPr/>
          </p:nvSpPr>
          <p:spPr>
            <a:xfrm>
              <a:off x="857250" y="3512851"/>
              <a:ext cx="36004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Edward Breen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Sales Manager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T: 719-500-7200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C: 719-640-3189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E: </a:t>
              </a:r>
              <a:r>
                <a:rPr lang="en-US" dirty="0">
                  <a:solidFill>
                    <a:schemeClr val="bg1"/>
                  </a:solidFill>
                  <a:hlinkClick r:id="rId3"/>
                </a:rPr>
                <a:t>eddybreen@roiglobaltech.com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10502 Odin Dr.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Colorado Springs, CO 80924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5DAAD7-AA01-570E-EAE5-68E71348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66150" y="808225"/>
              <a:ext cx="2382650" cy="238265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C38BEFE7-15A0-6247-C82B-54F783DF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0" y="1064870"/>
            <a:ext cx="6131125" cy="220614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95485-F8EE-310B-DF54-B33B08C8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050" name="Picture 2" descr="HOME-KUNPENG INDUSTRIAL Co., LIMITED">
            <a:extLst>
              <a:ext uri="{FF2B5EF4-FFF2-40B4-BE49-F238E27FC236}">
                <a16:creationId xmlns:a16="http://schemas.microsoft.com/office/drawing/2014/main" id="{98C75F39-9C5A-1D13-C0C9-497AA24C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652" y="1699915"/>
            <a:ext cx="3688336" cy="135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KMC Automobile Transmission Co., Ltd ： automotive engine timing system is  the staple product of the company including timing chain, tensioner, chain  guide and chain sprocket . - KMC Automobile Transmission Co., Ltd">
            <a:extLst>
              <a:ext uri="{FF2B5EF4-FFF2-40B4-BE49-F238E27FC236}">
                <a16:creationId xmlns:a16="http://schemas.microsoft.com/office/drawing/2014/main" id="{82AB2260-4C34-95ED-5605-97722004F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652" y="3795913"/>
            <a:ext cx="3519287" cy="242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Top prestigious listed companies for 2016 announced | Business | Vietnam+  (VietnamPlus)">
            <a:extLst>
              <a:ext uri="{FF2B5EF4-FFF2-40B4-BE49-F238E27FC236}">
                <a16:creationId xmlns:a16="http://schemas.microsoft.com/office/drawing/2014/main" id="{9C69B735-F06D-3490-941E-7EA88165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3" y="3627782"/>
            <a:ext cx="3566155" cy="18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MC">
            <a:extLst>
              <a:ext uri="{FF2B5EF4-FFF2-40B4-BE49-F238E27FC236}">
                <a16:creationId xmlns:a16="http://schemas.microsoft.com/office/drawing/2014/main" id="{FDC946C7-7D71-C20B-E6E5-DB4E283C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5616107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E493F8B4-E6F1-0EC6-7246-D253C36A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220" y="157603"/>
            <a:ext cx="7288282" cy="675998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GLOBAL CLIENTS &amp; PARTNERS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55402-ABD2-D1A8-54AF-3F8426E88E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43" r="-1" b="-1"/>
          <a:stretch/>
        </p:blipFill>
        <p:spPr>
          <a:xfrm>
            <a:off x="4739548" y="3429000"/>
            <a:ext cx="2688853" cy="2819627"/>
          </a:xfrm>
          <a:prstGeom prst="rect">
            <a:avLst/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A742F-BF22-CCF7-0DB4-BDD31BCFE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8051" y="157603"/>
            <a:ext cx="1163980" cy="11639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37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999F6-7514-0518-2E0E-E01DBADB01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EA2C5-0215-EA50-7590-06FF7228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8"/>
            <a:ext cx="12192000" cy="5504450"/>
          </a:xfrm>
          <a:prstGeom prst="rect">
            <a:avLst/>
          </a:prstGeom>
          <a:solidFill>
            <a:srgbClr val="060B00">
              <a:alpha val="0"/>
            </a:s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7E9B2-3811-0E48-892F-7C18A85E4974}"/>
              </a:ext>
            </a:extLst>
          </p:cNvPr>
          <p:cNvSpPr txBox="1"/>
          <p:nvPr/>
        </p:nvSpPr>
        <p:spPr>
          <a:xfrm>
            <a:off x="516769" y="3142770"/>
            <a:ext cx="459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"AI-Based Technology for Reducing Greenhouse Gas Emissions and Enhancing Fuel Efficiency."</a:t>
            </a:r>
          </a:p>
        </p:txBody>
      </p:sp>
      <p:pic>
        <p:nvPicPr>
          <p:cNvPr id="6" name="Picture 5" descr="A silver rolling pin&#10;&#10;Description automatically generated">
            <a:extLst>
              <a:ext uri="{FF2B5EF4-FFF2-40B4-BE49-F238E27FC236}">
                <a16:creationId xmlns:a16="http://schemas.microsoft.com/office/drawing/2014/main" id="{3E39E737-D162-A0AA-C9D6-618A9E4A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56" y="914201"/>
            <a:ext cx="1605963" cy="89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4992-BE97-B1DC-64A3-676D30037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71264"/>
            <a:ext cx="3589062" cy="105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D04CD0-48B6-F010-AB51-DB274FF672D4}"/>
              </a:ext>
            </a:extLst>
          </p:cNvPr>
          <p:cNvSpPr/>
          <p:nvPr/>
        </p:nvSpPr>
        <p:spPr>
          <a:xfrm>
            <a:off x="0" y="5558238"/>
            <a:ext cx="12192000" cy="1299761"/>
          </a:xfrm>
          <a:prstGeom prst="rect">
            <a:avLst/>
          </a:prstGeom>
          <a:solidFill>
            <a:srgbClr val="060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9B99C-35D9-AB0E-10AE-FC3E74308D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4809" y="5662445"/>
            <a:ext cx="1092042" cy="109204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436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01B420-C8EB-F23D-6649-38648E5A5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793" y="391886"/>
            <a:ext cx="9327070" cy="135898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you tired of wasting fuel's energy as heat &amp; GHG Emissions? Ai Fuel Regenerator has a solution!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9F81A-EF6E-2FE4-72CE-832A5C224849}"/>
              </a:ext>
            </a:extLst>
          </p:cNvPr>
          <p:cNvSpPr txBox="1"/>
          <p:nvPr/>
        </p:nvSpPr>
        <p:spPr>
          <a:xfrm>
            <a:off x="776728" y="5819783"/>
            <a:ext cx="82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Say hello to a more efficient future with Fuel Regenerator and wave goodbye to wasted energy.</a:t>
            </a:r>
            <a:endParaRPr lang="en-US" dirty="0"/>
          </a:p>
        </p:txBody>
      </p:sp>
      <p:pic>
        <p:nvPicPr>
          <p:cNvPr id="3074" name="Picture 2" descr="Marine Shipping Creates 3% of Global Carbon Emissions — The Science Writer">
            <a:extLst>
              <a:ext uri="{FF2B5EF4-FFF2-40B4-BE49-F238E27FC236}">
                <a16:creationId xmlns:a16="http://schemas.microsoft.com/office/drawing/2014/main" id="{2B3D9301-CDF5-B2DD-C37B-FD6FECAC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3" y="1781569"/>
            <a:ext cx="3658173" cy="26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iesel Exhaust - How Do you Evaluate Exposure?">
            <a:extLst>
              <a:ext uri="{FF2B5EF4-FFF2-40B4-BE49-F238E27FC236}">
                <a16:creationId xmlns:a16="http://schemas.microsoft.com/office/drawing/2014/main" id="{4D65CFA1-CFB3-9FB1-D023-AA6D9BD0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32" y="1750867"/>
            <a:ext cx="3658173" cy="275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Pollution Control Retrofit for Diesel Generators">
            <a:extLst>
              <a:ext uri="{FF2B5EF4-FFF2-40B4-BE49-F238E27FC236}">
                <a16:creationId xmlns:a16="http://schemas.microsoft.com/office/drawing/2014/main" id="{F4741E87-9FFE-5D18-E6E8-E1522FA9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80" y="1781569"/>
            <a:ext cx="3450129" cy="275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44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5A518-2550-2420-0CD2-DAC87E7F85D3}"/>
              </a:ext>
            </a:extLst>
          </p:cNvPr>
          <p:cNvSpPr txBox="1"/>
          <p:nvPr/>
        </p:nvSpPr>
        <p:spPr>
          <a:xfrm>
            <a:off x="7162251" y="1903163"/>
            <a:ext cx="4779471" cy="192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Our fuel enhancement system has been proven in 15+ countries to lower fuel usage and greenhouse gas emissions. It cuts tailpipe emissions by </a:t>
            </a:r>
            <a:r>
              <a:rPr lang="en-US" sz="1600" b="1" kern="100" dirty="0">
                <a:solidFill>
                  <a:srgbClr val="FF0000"/>
                </a:solidFill>
                <a:effectLst/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10%-50% </a:t>
            </a:r>
            <a:r>
              <a:rPr lang="en-US" sz="1600" kern="100" dirty="0">
                <a:effectLst/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and reduces engine fuel usage by up to </a:t>
            </a:r>
            <a:r>
              <a:rPr lang="en-US" sz="1600" b="1" kern="100" dirty="0">
                <a:solidFill>
                  <a:srgbClr val="FF0000"/>
                </a:solidFill>
                <a:effectLst/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25%. </a:t>
            </a:r>
            <a:r>
              <a:rPr lang="en-US" sz="1600" kern="100" dirty="0">
                <a:effectLst/>
                <a:latin typeface="Inter"/>
                <a:ea typeface="Aptos" panose="020B0004020202020204" pitchFamily="34" charset="0"/>
                <a:cs typeface="Times New Roman" panose="02020603050405020304" pitchFamily="18" charset="0"/>
              </a:rPr>
              <a:t>We provide live fuel and emissions data, AI-based analytics and insights, while also decreasing engine upkeep and increasing engine life.</a:t>
            </a:r>
            <a:endParaRPr lang="en-US" sz="1600" dirty="0">
              <a:latin typeface="Inter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FBF5EB1-7EAB-0893-F976-DEBD701DC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618" y="1563874"/>
            <a:ext cx="597817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C1C1C"/>
                </a:solidFill>
                <a:effectLst/>
                <a:highlight>
                  <a:srgbClr val="FFFFFF"/>
                </a:highlight>
                <a:latin typeface="Inter"/>
              </a:rPr>
              <a:t>The Ai Fuel Regenerator is a revolutionary 360 solution that can significantly improve emissions and reduce liquid fuel usage. It uses a unique combination of emissions data solution and regenerative elements for liquid fuel, resulting in a much more efficient fuel utilization rate, which ultimately leads to a significant reduction in emissions.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06348-0BB5-9411-C4F7-09DCAA378B28}"/>
              </a:ext>
            </a:extLst>
          </p:cNvPr>
          <p:cNvSpPr txBox="1"/>
          <p:nvPr/>
        </p:nvSpPr>
        <p:spPr>
          <a:xfrm>
            <a:off x="542866" y="3611782"/>
            <a:ext cx="6378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Upto 10-year craftsmanship warranty*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Liability insurance up to 4 million USD*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service or preventive service is required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Install and forget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Can be installed by trained personnel in under 2 hours*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Field Proven*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Client recommended*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Tested on major engine manufacturers CAT, CUMMINS, DETROIT DIESEL, RENAULT*</a:t>
            </a:r>
          </a:p>
        </p:txBody>
      </p:sp>
      <p:pic>
        <p:nvPicPr>
          <p:cNvPr id="5124" name="Picture 4" descr="China Certification &amp; Inspection Group Inspection Co. LTD (CCIC)">
            <a:extLst>
              <a:ext uri="{FF2B5EF4-FFF2-40B4-BE49-F238E27FC236}">
                <a16:creationId xmlns:a16="http://schemas.microsoft.com/office/drawing/2014/main" id="{45DEADDF-C0F6-17B9-70AE-B9E8EB6D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28" y="5718547"/>
            <a:ext cx="1944794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IM Control Surveyors Inspection Group in Vietnam Global">
            <a:extLst>
              <a:ext uri="{FF2B5EF4-FFF2-40B4-BE49-F238E27FC236}">
                <a16:creationId xmlns:a16="http://schemas.microsoft.com/office/drawing/2014/main" id="{958235F1-FA66-AB89-32C3-F2896D21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0" y="5180882"/>
            <a:ext cx="1535167" cy="15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A5B537-19BE-4316-3FF9-13DF50E684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8618" y="246250"/>
            <a:ext cx="983957" cy="9839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2003-9683-A5DF-0DDD-FAF4979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29" y="353714"/>
            <a:ext cx="7288282" cy="668313"/>
          </a:xfrm>
        </p:spPr>
        <p:txBody>
          <a:bodyPr/>
          <a:lstStyle/>
          <a:p>
            <a:r>
              <a:rPr lang="en-US" dirty="0"/>
              <a:t>Industrial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AD66-0D55-D037-ECBB-03AAD88A1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626" y="1087959"/>
            <a:ext cx="9287724" cy="269258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Mining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Industrial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Aviation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Marine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Offshore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&amp; Gas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8C3CF-D740-9226-0452-CD31189A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Marine Shipping Creates 3% of Global Carbon Emissions — The Science Writer">
            <a:extLst>
              <a:ext uri="{FF2B5EF4-FFF2-40B4-BE49-F238E27FC236}">
                <a16:creationId xmlns:a16="http://schemas.microsoft.com/office/drawing/2014/main" id="{7848577A-9F67-294A-48AD-0D3A4BA5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8" y="3961812"/>
            <a:ext cx="3658173" cy="26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Diesel Exhaust - How Do you Evaluate Exposure?">
            <a:extLst>
              <a:ext uri="{FF2B5EF4-FFF2-40B4-BE49-F238E27FC236}">
                <a16:creationId xmlns:a16="http://schemas.microsoft.com/office/drawing/2014/main" id="{A3F55ABB-18EF-594A-F166-0EB38A4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27" y="3931110"/>
            <a:ext cx="3658173" cy="275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ollution Control Retrofit for Diesel Generators">
            <a:extLst>
              <a:ext uri="{FF2B5EF4-FFF2-40B4-BE49-F238E27FC236}">
                <a16:creationId xmlns:a16="http://schemas.microsoft.com/office/drawing/2014/main" id="{EA170C5F-BD67-8453-2CBC-D43492C1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75" y="3961812"/>
            <a:ext cx="3450129" cy="275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A501D-C44D-46D9-3941-C7EF97C047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2649" y="136526"/>
            <a:ext cx="1187449" cy="118744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198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261" y="2889196"/>
            <a:ext cx="5752780" cy="1336324"/>
          </a:xfrm>
        </p:spPr>
        <p:txBody>
          <a:bodyPr/>
          <a:lstStyle/>
          <a:p>
            <a:r>
              <a:rPr lang="en-US" dirty="0"/>
              <a:t>Ai BASED Working principle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B5ED-14E1-A09C-A988-BDE6135D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5372" y="4865259"/>
            <a:ext cx="1383821" cy="13838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952C49-4E29-3F7B-0EE4-EDFB504BD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999" y="2532938"/>
            <a:ext cx="5733773" cy="358201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Bypassing liquid fuel through the Fuel Regenerator, you can utilize up to 70%+ more energy. Our AI-based passive element Analyzer analyzes your fuel in real time and reconfigures its profile to create better fuel efficiency&amp; reduce GHG emissions while creating a more sustainable fuel use.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70B49-2099-AD72-440F-45607531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95C10-A410-BC2E-8E94-E1A9DE50BD50}"/>
              </a:ext>
            </a:extLst>
          </p:cNvPr>
          <p:cNvSpPr txBox="1"/>
          <p:nvPr/>
        </p:nvSpPr>
        <p:spPr>
          <a:xfrm>
            <a:off x="3581401" y="5943108"/>
            <a:ext cx="82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Say hello to a more efficient future with Fuel Regenerator and wave goodbye to wasted energy.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5A719C3-2579-528A-EFCC-00168571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68561"/>
            <a:ext cx="5655197" cy="1151718"/>
          </a:xfrm>
        </p:spPr>
        <p:txBody>
          <a:bodyPr/>
          <a:lstStyle/>
          <a:p>
            <a:r>
              <a:rPr lang="en-US" dirty="0"/>
              <a:t> a 360-degree approach to GHG emissions reduction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57F513-8959-C34D-7654-BD3D573F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40" y="2176405"/>
            <a:ext cx="5485356" cy="321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98361A-4808-4C3B-03E4-F3356EEA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648320"/>
            <a:ext cx="3866568" cy="105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A8F74-3213-B548-29A4-212428FD9C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074" y="4966988"/>
            <a:ext cx="1622451" cy="16224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473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355" y="1530095"/>
              <a:ext cx="3813048" cy="53279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4340" y="243840"/>
              <a:ext cx="6521196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652" y="1572767"/>
              <a:ext cx="1577339" cy="1534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5611" y="2337816"/>
              <a:ext cx="103632" cy="108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3420" y="2420111"/>
              <a:ext cx="103632" cy="108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3211" y="2424683"/>
              <a:ext cx="10210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1123" y="2406395"/>
              <a:ext cx="103630" cy="109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8932" y="2488692"/>
              <a:ext cx="103632" cy="1097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0164" y="2153411"/>
              <a:ext cx="102108" cy="111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4171" y="2203704"/>
              <a:ext cx="100584" cy="111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73879" y="2348483"/>
              <a:ext cx="100584" cy="1097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1500" y="2279904"/>
              <a:ext cx="100584" cy="1112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5508" y="2331720"/>
              <a:ext cx="100584" cy="1097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77511" y="2278379"/>
              <a:ext cx="100584" cy="1112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86655" y="2211323"/>
              <a:ext cx="100584" cy="1112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9140" y="2261616"/>
              <a:ext cx="100584" cy="1112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58055" y="2404872"/>
              <a:ext cx="100584" cy="1112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1771" y="2311907"/>
              <a:ext cx="100584" cy="111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93691" y="2383535"/>
              <a:ext cx="100584" cy="1097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34255" y="2366772"/>
              <a:ext cx="100584" cy="1097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7596" y="2302764"/>
              <a:ext cx="102108" cy="1112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15967" y="2450592"/>
              <a:ext cx="100584" cy="1112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06823" y="2264664"/>
              <a:ext cx="100584" cy="1112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7596" y="2043683"/>
              <a:ext cx="102108" cy="1112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3188" y="2119883"/>
              <a:ext cx="102106" cy="1097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20996" y="2202179"/>
              <a:ext cx="102108" cy="1082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79264" y="2206751"/>
              <a:ext cx="102108" cy="1097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8700" y="2189988"/>
              <a:ext cx="102106" cy="1082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26508" y="2272283"/>
              <a:ext cx="102108" cy="1082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77740" y="1937004"/>
              <a:ext cx="100584" cy="1097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0223" y="1987295"/>
              <a:ext cx="100584" cy="1112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9932" y="2130551"/>
              <a:ext cx="100584" cy="1112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99076" y="2063495"/>
              <a:ext cx="100584" cy="1112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30140" y="2310383"/>
              <a:ext cx="100584" cy="1097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95088" y="2061972"/>
              <a:ext cx="100584" cy="1097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2708" y="1994916"/>
              <a:ext cx="100584" cy="10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6715" y="2045207"/>
              <a:ext cx="100584" cy="1112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01540" y="2697479"/>
              <a:ext cx="106679" cy="1051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22291" y="2712720"/>
              <a:ext cx="106679" cy="1051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46091" y="2581655"/>
              <a:ext cx="106679" cy="1051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1811" y="2631948"/>
              <a:ext cx="106679" cy="1051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12564" y="2647188"/>
              <a:ext cx="106679" cy="1051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3167" y="2468879"/>
              <a:ext cx="103630" cy="1097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60976" y="2551176"/>
              <a:ext cx="102108" cy="1097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19244" y="2554223"/>
              <a:ext cx="103632" cy="1097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78679" y="2538983"/>
              <a:ext cx="103630" cy="1082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66488" y="2619755"/>
              <a:ext cx="102106" cy="1097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24400" y="2633472"/>
              <a:ext cx="102108" cy="1097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47844" y="2452116"/>
              <a:ext cx="103630" cy="1097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71644" y="2699004"/>
              <a:ext cx="102108" cy="1097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45152" y="1857755"/>
              <a:ext cx="100584" cy="1112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05528" y="1930907"/>
              <a:ext cx="100584" cy="1112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71415" y="1888235"/>
              <a:ext cx="100584" cy="1097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32376" y="1891283"/>
              <a:ext cx="100584" cy="1112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92752" y="1964435"/>
              <a:ext cx="100584" cy="1112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43044" y="1996439"/>
              <a:ext cx="100584" cy="1112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05528" y="2001011"/>
              <a:ext cx="100584" cy="11125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65903" y="2074164"/>
              <a:ext cx="100584" cy="1112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09971" y="2484120"/>
              <a:ext cx="102108" cy="1097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71871" y="2557272"/>
              <a:ext cx="100584" cy="1097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36235" y="2513076"/>
              <a:ext cx="102106" cy="1112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98720" y="2517648"/>
              <a:ext cx="100584" cy="11125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59096" y="2590800"/>
              <a:ext cx="100584" cy="11125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09388" y="2622804"/>
              <a:ext cx="100584" cy="1112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70347" y="2627376"/>
              <a:ext cx="102106" cy="1097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032247" y="2700527"/>
              <a:ext cx="100584" cy="10972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62628" y="1869948"/>
              <a:ext cx="105155" cy="10515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70247" y="1949195"/>
              <a:ext cx="106679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134611" y="2016251"/>
              <a:ext cx="105155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187952" y="1975104"/>
              <a:ext cx="105155" cy="1051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197096" y="2054351"/>
              <a:ext cx="105155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175503" y="2129027"/>
              <a:ext cx="105155" cy="1066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84647" y="2209800"/>
              <a:ext cx="105155" cy="1051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47488" y="2275332"/>
              <a:ext cx="106679" cy="1066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100828" y="2234183"/>
              <a:ext cx="106679" cy="10667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09971" y="2314955"/>
              <a:ext cx="106679" cy="1051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486400" y="2414016"/>
              <a:ext cx="103632" cy="10972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74208" y="2496311"/>
              <a:ext cx="103630" cy="10820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334000" y="2500883"/>
              <a:ext cx="102106" cy="1082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391911" y="2484120"/>
              <a:ext cx="103632" cy="1082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379720" y="2566416"/>
              <a:ext cx="103630" cy="1082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30952" y="2231135"/>
              <a:ext cx="102108" cy="10972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959" y="2281427"/>
              <a:ext cx="100584" cy="11125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4667" y="2424683"/>
              <a:ext cx="100584" cy="11125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52288" y="2357627"/>
              <a:ext cx="100584" cy="10972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6296" y="2407920"/>
              <a:ext cx="100584" cy="11125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48300" y="2356104"/>
              <a:ext cx="100584" cy="10972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57444" y="2289048"/>
              <a:ext cx="100584" cy="10972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9928" y="2339339"/>
              <a:ext cx="100584" cy="11125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228844" y="2481072"/>
              <a:ext cx="102108" cy="11125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242559" y="2388107"/>
              <a:ext cx="102106" cy="11125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64479" y="2459735"/>
              <a:ext cx="102108" cy="11125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06567" y="2442972"/>
              <a:ext cx="100584" cy="11125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359908" y="2378964"/>
              <a:ext cx="100584" cy="11125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288279" y="2528316"/>
              <a:ext cx="100584" cy="10972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277611" y="2342388"/>
              <a:ext cx="102106" cy="10972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312664" y="2257044"/>
              <a:ext cx="100584" cy="11125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236464" y="1994916"/>
              <a:ext cx="103630" cy="1082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314188" y="1965960"/>
              <a:ext cx="103630" cy="10820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87340" y="2086355"/>
              <a:ext cx="103632" cy="10820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343144" y="2043683"/>
              <a:ext cx="103632" cy="10667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420867" y="2013204"/>
              <a:ext cx="103632" cy="10820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3791" y="2712720"/>
              <a:ext cx="100584" cy="11125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02935" y="2645664"/>
              <a:ext cx="100584" cy="11125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65420" y="2695955"/>
              <a:ext cx="100584" cy="11125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11396" y="2683764"/>
              <a:ext cx="102108" cy="11125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0540" y="2616707"/>
              <a:ext cx="100584" cy="11125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3023" y="2667000"/>
              <a:ext cx="100584" cy="11125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0347" y="1920239"/>
              <a:ext cx="100584" cy="11125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9491" y="1853183"/>
              <a:ext cx="100584" cy="11125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1976" y="1903476"/>
              <a:ext cx="100584" cy="11125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3752" y="1810511"/>
              <a:ext cx="100584" cy="11125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936235" y="1860804"/>
              <a:ext cx="100584" cy="11125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672584" y="2267711"/>
              <a:ext cx="102108" cy="10972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651247" y="2348483"/>
              <a:ext cx="102108" cy="10972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74235" y="2237232"/>
              <a:ext cx="102108" cy="10972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54423" y="2318004"/>
              <a:ext cx="100584" cy="10972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8432" y="2567939"/>
              <a:ext cx="102108" cy="11125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4776" y="2130551"/>
              <a:ext cx="100584" cy="111251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1852" y="2712720"/>
              <a:ext cx="100584" cy="11125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84064" y="2071116"/>
              <a:ext cx="100584" cy="10972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2184" y="1827276"/>
              <a:ext cx="100584" cy="11125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1877567"/>
              <a:ext cx="100584" cy="11125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4800" y="2452116"/>
              <a:ext cx="100584" cy="11125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67528" y="2660904"/>
              <a:ext cx="100584" cy="10972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8828" y="1879092"/>
              <a:ext cx="100584" cy="11125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347971" y="1812035"/>
              <a:ext cx="100584" cy="10972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0455" y="1862327"/>
              <a:ext cx="100584" cy="11125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7844" y="2645664"/>
              <a:ext cx="100584" cy="11125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55464" y="2578607"/>
              <a:ext cx="100584" cy="109727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9471" y="2628900"/>
              <a:ext cx="100584" cy="11125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33415" y="2142744"/>
              <a:ext cx="100584" cy="10972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2559" y="2074164"/>
              <a:ext cx="100584" cy="11125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05044" y="2125979"/>
              <a:ext cx="100584" cy="10972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5467" y="4506467"/>
              <a:ext cx="1577339" cy="163677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88179" y="5362955"/>
              <a:ext cx="100584" cy="11734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550664" y="5416296"/>
              <a:ext cx="100584" cy="11887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789932" y="5306569"/>
              <a:ext cx="108203" cy="11125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844796" y="5276089"/>
              <a:ext cx="108202" cy="11125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855464" y="5362955"/>
              <a:ext cx="106679" cy="11125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277867" y="5245608"/>
              <a:ext cx="100584" cy="11887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285488" y="5173979"/>
              <a:ext cx="102108" cy="11887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49496" y="5228844"/>
              <a:ext cx="100584" cy="11734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297423" y="5618988"/>
              <a:ext cx="100584" cy="11734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92852" y="5690615"/>
              <a:ext cx="100584" cy="11734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227320" y="5640323"/>
              <a:ext cx="100584" cy="118872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331208" y="5590032"/>
              <a:ext cx="100584" cy="11734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338828" y="5518403"/>
              <a:ext cx="100584" cy="11734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402835" y="5571744"/>
              <a:ext cx="100584" cy="11887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526279" y="5132832"/>
              <a:ext cx="102108" cy="11582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488179" y="5059679"/>
              <a:ext cx="102108" cy="115824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090159" y="5125211"/>
              <a:ext cx="103632" cy="11582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161788" y="5076444"/>
              <a:ext cx="103632" cy="11582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199888" y="5367528"/>
              <a:ext cx="102108" cy="11734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263896" y="5420867"/>
              <a:ext cx="100584" cy="11887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004815" y="5562600"/>
              <a:ext cx="100584" cy="11734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067300" y="5615940"/>
              <a:ext cx="100584" cy="11887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797552" y="5530596"/>
              <a:ext cx="102108" cy="11734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771644" y="5614415"/>
              <a:ext cx="102106" cy="11734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631435" y="5588508"/>
              <a:ext cx="102106" cy="117347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692396" y="5583935"/>
              <a:ext cx="102108" cy="117347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666488" y="5666232"/>
              <a:ext cx="102106" cy="117347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481828" y="5353811"/>
              <a:ext cx="105155" cy="11277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399532" y="5343144"/>
              <a:ext cx="106679" cy="11277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356859" y="5189220"/>
              <a:ext cx="105155" cy="112776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88864" y="5253228"/>
              <a:ext cx="106679" cy="11277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06567" y="5242559"/>
              <a:ext cx="106678" cy="11277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715255" y="4888991"/>
              <a:ext cx="100584" cy="11734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777740" y="4942332"/>
              <a:ext cx="100584" cy="11887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727447" y="5096255"/>
              <a:ext cx="100584" cy="11734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736591" y="5024628"/>
              <a:ext cx="100584" cy="11734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799076" y="5077967"/>
              <a:ext cx="100584" cy="11734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823459" y="4991100"/>
              <a:ext cx="100584" cy="11734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832603" y="4919471"/>
              <a:ext cx="100584" cy="11734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895088" y="4972811"/>
              <a:ext cx="100584" cy="11887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195571" y="5362955"/>
              <a:ext cx="100584" cy="117347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39055" y="5286755"/>
              <a:ext cx="100584" cy="11734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035296" y="5353811"/>
              <a:ext cx="100584" cy="11734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46191" y="5023103"/>
              <a:ext cx="100584" cy="11734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527547" y="5117591"/>
              <a:ext cx="100584" cy="11887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423915" y="5539740"/>
              <a:ext cx="100584" cy="11734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250435" y="4954523"/>
              <a:ext cx="100584" cy="117348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585715" y="4754879"/>
              <a:ext cx="102106" cy="11734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565903" y="4840223"/>
              <a:ext cx="102108" cy="115824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424171" y="4823459"/>
              <a:ext cx="102106" cy="117348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485132" y="4814315"/>
              <a:ext cx="102108" cy="11734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463796" y="4899659"/>
              <a:ext cx="102106" cy="11582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084064" y="4899659"/>
              <a:ext cx="100584" cy="118871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093208" y="4828032"/>
              <a:ext cx="100584" cy="118871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55691" y="4882896"/>
              <a:ext cx="100584" cy="117348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396484" y="4818888"/>
              <a:ext cx="100584" cy="11887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458967" y="4873752"/>
              <a:ext cx="100584" cy="117348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829305" y="1796033"/>
              <a:ext cx="1551305" cy="4105910"/>
            </a:xfrm>
            <a:custGeom>
              <a:avLst/>
              <a:gdLst/>
              <a:ahLst/>
              <a:cxnLst/>
              <a:rect l="l" t="t" r="r" b="b"/>
              <a:pathLst>
                <a:path w="1551304" h="4105910">
                  <a:moveTo>
                    <a:pt x="1493393" y="0"/>
                  </a:moveTo>
                  <a:lnTo>
                    <a:pt x="0" y="56261"/>
                  </a:lnTo>
                </a:path>
                <a:path w="1551304" h="4105910">
                  <a:moveTo>
                    <a:pt x="1485772" y="1056004"/>
                  </a:moveTo>
                  <a:lnTo>
                    <a:pt x="0" y="60960"/>
                  </a:lnTo>
                </a:path>
                <a:path w="1551304" h="4105910">
                  <a:moveTo>
                    <a:pt x="1528445" y="4070604"/>
                  </a:moveTo>
                  <a:lnTo>
                    <a:pt x="0" y="4105236"/>
                  </a:lnTo>
                </a:path>
                <a:path w="1551304" h="4105910">
                  <a:moveTo>
                    <a:pt x="1551051" y="2927604"/>
                  </a:moveTo>
                  <a:lnTo>
                    <a:pt x="15239" y="4105440"/>
                  </a:lnTo>
                </a:path>
              </a:pathLst>
            </a:custGeom>
            <a:ln w="28954">
              <a:solidFill>
                <a:srgbClr val="044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6085817" y="2925928"/>
            <a:ext cx="5888990" cy="251735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4925" algn="just">
              <a:lnSpc>
                <a:spcPct val="100000"/>
              </a:lnSpc>
              <a:spcBef>
                <a:spcPts val="670"/>
              </a:spcBef>
            </a:pPr>
            <a:r>
              <a:rPr sz="2400" b="1" spc="-190" dirty="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sz="2400" b="1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75" dirty="0">
                <a:solidFill>
                  <a:srgbClr val="FF0000"/>
                </a:solidFill>
                <a:latin typeface="Arial"/>
                <a:cs typeface="Arial"/>
              </a:rPr>
              <a:t>Treatment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925" algn="just">
              <a:lnSpc>
                <a:spcPct val="100000"/>
              </a:lnSpc>
              <a:spcBef>
                <a:spcPts val="415"/>
              </a:spcBef>
            </a:pPr>
            <a:r>
              <a:rPr b="1" spc="-80" dirty="0">
                <a:latin typeface="Arial"/>
                <a:cs typeface="Arial"/>
              </a:rPr>
              <a:t>Diesel</a:t>
            </a:r>
            <a:r>
              <a:rPr b="1" spc="1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fuel</a:t>
            </a:r>
            <a:r>
              <a:rPr b="1" spc="155" dirty="0">
                <a:latin typeface="Arial"/>
                <a:cs typeface="Arial"/>
              </a:rPr>
              <a:t> </a:t>
            </a:r>
            <a:r>
              <a:rPr b="1" spc="-114" dirty="0">
                <a:latin typeface="Arial"/>
                <a:cs typeface="Arial"/>
              </a:rPr>
              <a:t>molecules</a:t>
            </a:r>
            <a:r>
              <a:rPr b="1" spc="110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have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135" dirty="0">
                <a:latin typeface="Arial"/>
                <a:cs typeface="Arial"/>
              </a:rPr>
              <a:t> </a:t>
            </a:r>
            <a:r>
              <a:rPr b="1" spc="-55" dirty="0">
                <a:latin typeface="Arial"/>
                <a:cs typeface="Arial"/>
              </a:rPr>
              <a:t>natural</a:t>
            </a:r>
            <a:r>
              <a:rPr b="1" spc="145" dirty="0">
                <a:latin typeface="Arial"/>
                <a:cs typeface="Arial"/>
              </a:rPr>
              <a:t> </a:t>
            </a:r>
            <a:r>
              <a:rPr b="1" spc="-95" dirty="0">
                <a:latin typeface="Arial"/>
                <a:cs typeface="Arial"/>
              </a:rPr>
              <a:t>tendency</a:t>
            </a:r>
            <a:r>
              <a:rPr b="1" spc="10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to</a:t>
            </a:r>
            <a:endParaRPr dirty="0">
              <a:latin typeface="Arial"/>
              <a:cs typeface="Arial"/>
            </a:endParaRPr>
          </a:p>
          <a:p>
            <a:pPr marL="34925" algn="just">
              <a:lnSpc>
                <a:spcPct val="100000"/>
              </a:lnSpc>
            </a:pPr>
            <a:r>
              <a:rPr b="1" spc="-160" dirty="0">
                <a:latin typeface="Arial"/>
                <a:cs typeface="Arial"/>
              </a:rPr>
              <a:t>cluster.</a:t>
            </a:r>
            <a:r>
              <a:rPr b="1" spc="-300" dirty="0">
                <a:latin typeface="Arial"/>
                <a:cs typeface="Arial"/>
              </a:rPr>
              <a:t> </a:t>
            </a:r>
            <a:r>
              <a:rPr b="1" spc="-150" dirty="0">
                <a:latin typeface="Arial"/>
                <a:cs typeface="Arial"/>
              </a:rPr>
              <a:t>Clustered</a:t>
            </a:r>
            <a:r>
              <a:rPr b="1" spc="-340" dirty="0">
                <a:latin typeface="Arial"/>
                <a:cs typeface="Arial"/>
              </a:rPr>
              <a:t> </a:t>
            </a:r>
            <a:r>
              <a:rPr b="1" spc="-150" dirty="0">
                <a:latin typeface="Arial"/>
                <a:cs typeface="Arial"/>
              </a:rPr>
              <a:t>molecules</a:t>
            </a:r>
            <a:r>
              <a:rPr b="1" spc="-325" dirty="0">
                <a:latin typeface="Arial"/>
                <a:cs typeface="Arial"/>
              </a:rPr>
              <a:t> </a:t>
            </a:r>
            <a:r>
              <a:rPr b="1" spc="-80" dirty="0">
                <a:latin typeface="Arial"/>
                <a:cs typeface="Arial"/>
              </a:rPr>
              <a:t>do</a:t>
            </a:r>
            <a:r>
              <a:rPr b="1" spc="-295" dirty="0">
                <a:latin typeface="Arial"/>
                <a:cs typeface="Arial"/>
              </a:rPr>
              <a:t> </a:t>
            </a:r>
            <a:r>
              <a:rPr b="1" spc="-75" dirty="0">
                <a:latin typeface="Arial"/>
                <a:cs typeface="Arial"/>
              </a:rPr>
              <a:t>not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b="1" spc="-45" dirty="0">
                <a:latin typeface="Arial"/>
                <a:cs typeface="Arial"/>
              </a:rPr>
              <a:t>burn</a:t>
            </a:r>
            <a:r>
              <a:rPr b="1" spc="15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completely</a:t>
            </a:r>
            <a:endParaRPr dirty="0">
              <a:latin typeface="Arial"/>
              <a:cs typeface="Arial"/>
            </a:endParaRPr>
          </a:p>
          <a:p>
            <a:pPr marL="34925" algn="just">
              <a:lnSpc>
                <a:spcPct val="100000"/>
              </a:lnSpc>
              <a:spcBef>
                <a:spcPts val="1785"/>
              </a:spcBef>
            </a:pPr>
            <a:r>
              <a:rPr sz="2400" b="1" spc="-1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After</a:t>
            </a:r>
            <a:r>
              <a:rPr sz="2400" b="1" spc="-2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spc="-7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Treatment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20"/>
              </a:spcBef>
            </a:pPr>
            <a:r>
              <a:rPr lang="en-US" b="1" spc="-45" dirty="0">
                <a:latin typeface="Arial"/>
                <a:cs typeface="Arial"/>
              </a:rPr>
              <a:t>The fuel can disperse and atomize better creating a cleaner and more efficient burn and hence reducing GHG emissions and lowering the fuel consumption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012" rIns="0" bIns="0" rtlCol="0">
            <a:spAutoFit/>
          </a:bodyPr>
          <a:lstStyle/>
          <a:p>
            <a:pPr marL="900430" marR="5080" indent="-520065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Technology</a:t>
            </a:r>
            <a:r>
              <a:rPr sz="2800" spc="-90" dirty="0"/>
              <a:t> </a:t>
            </a:r>
            <a:r>
              <a:rPr sz="2800" dirty="0"/>
              <a:t>Behind</a:t>
            </a:r>
            <a:r>
              <a:rPr sz="2800" spc="-110" dirty="0"/>
              <a:t> </a:t>
            </a:r>
            <a:r>
              <a:rPr sz="2800" spc="-10" dirty="0"/>
              <a:t>Rentar </a:t>
            </a:r>
            <a:r>
              <a:rPr sz="2800" dirty="0"/>
              <a:t>Fuel</a:t>
            </a:r>
            <a:r>
              <a:rPr sz="2800" spc="-95" dirty="0"/>
              <a:t> </a:t>
            </a:r>
            <a:r>
              <a:rPr sz="2800" dirty="0"/>
              <a:t>Catalyst</a:t>
            </a:r>
            <a:r>
              <a:rPr sz="2800" spc="-55" dirty="0"/>
              <a:t> </a:t>
            </a:r>
            <a:r>
              <a:rPr sz="2800" spc="-10" dirty="0"/>
              <a:t>Device</a:t>
            </a:r>
            <a:endParaRPr sz="2800"/>
          </a:p>
        </p:txBody>
      </p:sp>
      <p:sp>
        <p:nvSpPr>
          <p:cNvPr id="207" name="Content Placeholder 206">
            <a:extLst>
              <a:ext uri="{FF2B5EF4-FFF2-40B4-BE49-F238E27FC236}">
                <a16:creationId xmlns:a16="http://schemas.microsoft.com/office/drawing/2014/main" id="{F9CA9A5D-7F9C-CC01-4C20-4675849F9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" name="object 198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8763000" y="96011"/>
            <a:ext cx="3352800" cy="1199388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775C3A4E-195D-3723-6904-0D13F5E2F10B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-29662" y="2266"/>
            <a:ext cx="12221661" cy="137847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D9A65A5B-B63C-883B-BACF-06B5ECD7E703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76751" y="4591549"/>
            <a:ext cx="1914792" cy="1000265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3B1E97E2-9E8B-A6C6-FD8F-0EECE1347D2A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0" y="1489291"/>
            <a:ext cx="6002631" cy="52274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DF0F5CE-3899-9A97-41F7-384C7736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2" y="-83868"/>
            <a:ext cx="12192000" cy="19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{876C4955-AE3D-4B10-87E6-E92F272474D6}tf67328976_win32</Template>
  <TotalTime>465</TotalTime>
  <Words>513</Words>
  <Application>Microsoft Office PowerPoint</Application>
  <PresentationFormat>Widescreen</PresentationFormat>
  <Paragraphs>62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Inter</vt:lpstr>
      <vt:lpstr>Tenorite</vt:lpstr>
      <vt:lpstr>Custom</vt:lpstr>
      <vt:lpstr>GHG EMISSIONS FUEL  </vt:lpstr>
      <vt:lpstr>GLOBAL CLIENTS &amp; PARTNERS</vt:lpstr>
      <vt:lpstr>PowerPoint Presentation</vt:lpstr>
      <vt:lpstr>Are you tired of wasting fuel's energy as heat &amp; GHG Emissions? Ai Fuel Regenerator has a solution!</vt:lpstr>
      <vt:lpstr>The Ai Fuel Regenerator is a revolutionary 360 solution that can significantly improve emissions and reduce liquid fuel usage. It uses a unique combination of emissions data solution and regenerative elements for liquid fuel, resulting in a much more efficient fuel utilization rate, which ultimately leads to a significant reduction in emissions.</vt:lpstr>
      <vt:lpstr>Industrial applications</vt:lpstr>
      <vt:lpstr>Ai BASED Working principle</vt:lpstr>
      <vt:lpstr> a 360-degree approach to GHG emissions reduction</vt:lpstr>
      <vt:lpstr>Technology Behind Rentar Fuel Catalyst Device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GHG EMISSIONS FUEL</dc:title>
  <dc:creator>M.B.X</dc:creator>
  <cp:lastModifiedBy>Luke Cakalic</cp:lastModifiedBy>
  <cp:revision>4</cp:revision>
  <dcterms:created xsi:type="dcterms:W3CDTF">2024-04-16T09:30:43Z</dcterms:created>
  <dcterms:modified xsi:type="dcterms:W3CDTF">2024-11-04T19:44:48Z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